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0"/>
  </p:notesMasterIdLst>
  <p:handoutMasterIdLst>
    <p:handoutMasterId r:id="rId11"/>
  </p:handoutMasterIdLst>
  <p:sldIdLst>
    <p:sldId id="315" r:id="rId3"/>
    <p:sldId id="316" r:id="rId4"/>
    <p:sldId id="309" r:id="rId5"/>
    <p:sldId id="310" r:id="rId6"/>
    <p:sldId id="311" r:id="rId7"/>
    <p:sldId id="312" r:id="rId8"/>
    <p:sldId id="313" r:id="rId9"/>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7085" autoAdjust="0"/>
  </p:normalViewPr>
  <p:slideViewPr>
    <p:cSldViewPr snapToGrid="0" showGuides="1">
      <p:cViewPr varScale="1">
        <p:scale>
          <a:sx n="75" d="100"/>
          <a:sy n="75" d="100"/>
        </p:scale>
        <p:origin x="1306"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3219160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400">
                <a:solidFill>
                  <a:schemeClr val="tx1"/>
                </a:solidFill>
                <a:latin typeface="Arial" panose="020B0604020202020204" pitchFamily="34" charset="0"/>
              </a:defRPr>
            </a:lvl1pPr>
            <a:lvl2pPr marL="710037" indent="-273091" eaLnBrk="0" hangingPunct="0">
              <a:defRPr sz="3400">
                <a:solidFill>
                  <a:schemeClr val="tx1"/>
                </a:solidFill>
                <a:latin typeface="Arial" panose="020B0604020202020204" pitchFamily="34" charset="0"/>
              </a:defRPr>
            </a:lvl2pPr>
            <a:lvl3pPr marL="1092365" indent="-218473" eaLnBrk="0" hangingPunct="0">
              <a:defRPr sz="3400">
                <a:solidFill>
                  <a:schemeClr val="tx1"/>
                </a:solidFill>
                <a:latin typeface="Arial" panose="020B0604020202020204" pitchFamily="34" charset="0"/>
              </a:defRPr>
            </a:lvl3pPr>
            <a:lvl4pPr marL="1529311" indent="-218473" eaLnBrk="0" hangingPunct="0">
              <a:defRPr sz="3400">
                <a:solidFill>
                  <a:schemeClr val="tx1"/>
                </a:solidFill>
                <a:latin typeface="Arial" panose="020B0604020202020204" pitchFamily="34" charset="0"/>
              </a:defRPr>
            </a:lvl4pPr>
            <a:lvl5pPr marL="1966257" indent="-218473" eaLnBrk="0" hangingPunct="0">
              <a:defRPr sz="3400">
                <a:solidFill>
                  <a:schemeClr val="tx1"/>
                </a:solidFill>
                <a:latin typeface="Arial" panose="020B0604020202020204" pitchFamily="34" charset="0"/>
              </a:defRPr>
            </a:lvl5pPr>
            <a:lvl6pPr marL="2403203" indent="-218473" eaLnBrk="0" fontAlgn="base" hangingPunct="0">
              <a:spcBef>
                <a:spcPct val="0"/>
              </a:spcBef>
              <a:spcAft>
                <a:spcPct val="0"/>
              </a:spcAft>
              <a:defRPr sz="3400">
                <a:solidFill>
                  <a:schemeClr val="tx1"/>
                </a:solidFill>
                <a:latin typeface="Arial" panose="020B0604020202020204" pitchFamily="34" charset="0"/>
              </a:defRPr>
            </a:lvl6pPr>
            <a:lvl7pPr marL="2840149" indent="-218473" eaLnBrk="0" fontAlgn="base" hangingPunct="0">
              <a:spcBef>
                <a:spcPct val="0"/>
              </a:spcBef>
              <a:spcAft>
                <a:spcPct val="0"/>
              </a:spcAft>
              <a:defRPr sz="3400">
                <a:solidFill>
                  <a:schemeClr val="tx1"/>
                </a:solidFill>
                <a:latin typeface="Arial" panose="020B0604020202020204" pitchFamily="34" charset="0"/>
              </a:defRPr>
            </a:lvl7pPr>
            <a:lvl8pPr marL="3277095" indent="-218473" eaLnBrk="0" fontAlgn="base" hangingPunct="0">
              <a:spcBef>
                <a:spcPct val="0"/>
              </a:spcBef>
              <a:spcAft>
                <a:spcPct val="0"/>
              </a:spcAft>
              <a:defRPr sz="3400">
                <a:solidFill>
                  <a:schemeClr val="tx1"/>
                </a:solidFill>
                <a:latin typeface="Arial" panose="020B0604020202020204" pitchFamily="34" charset="0"/>
              </a:defRPr>
            </a:lvl8pPr>
            <a:lvl9pPr marL="3714041" indent="-218473" eaLnBrk="0" fontAlgn="base" hangingPunct="0">
              <a:spcBef>
                <a:spcPct val="0"/>
              </a:spcBef>
              <a:spcAft>
                <a:spcPct val="0"/>
              </a:spcAft>
              <a:defRPr sz="3400">
                <a:solidFill>
                  <a:schemeClr val="tx1"/>
                </a:solidFill>
                <a:latin typeface="Arial" panose="020B0604020202020204" pitchFamily="34" charset="0"/>
              </a:defRPr>
            </a:lvl9pPr>
          </a:lstStyle>
          <a:p>
            <a:pPr eaLnBrk="1" hangingPunct="1"/>
            <a:fld id="{D31AB61E-62F3-4494-A8AC-0AEFD3AB1655}" type="slidenum">
              <a:rPr lang="en-US" altLang="en-US" sz="1100"/>
              <a:pPr eaLnBrk="1" hangingPunct="1"/>
              <a:t>4</a:t>
            </a:fld>
            <a:endParaRPr lang="en-US" altLang="en-US" sz="110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71962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400">
                <a:solidFill>
                  <a:schemeClr val="tx1"/>
                </a:solidFill>
                <a:latin typeface="Arial" panose="020B0604020202020204" pitchFamily="34" charset="0"/>
              </a:defRPr>
            </a:lvl1pPr>
            <a:lvl2pPr marL="710037" indent="-273091" eaLnBrk="0" hangingPunct="0">
              <a:defRPr sz="3400">
                <a:solidFill>
                  <a:schemeClr val="tx1"/>
                </a:solidFill>
                <a:latin typeface="Arial" panose="020B0604020202020204" pitchFamily="34" charset="0"/>
              </a:defRPr>
            </a:lvl2pPr>
            <a:lvl3pPr marL="1092365" indent="-218473" eaLnBrk="0" hangingPunct="0">
              <a:defRPr sz="3400">
                <a:solidFill>
                  <a:schemeClr val="tx1"/>
                </a:solidFill>
                <a:latin typeface="Arial" panose="020B0604020202020204" pitchFamily="34" charset="0"/>
              </a:defRPr>
            </a:lvl3pPr>
            <a:lvl4pPr marL="1529311" indent="-218473" eaLnBrk="0" hangingPunct="0">
              <a:defRPr sz="3400">
                <a:solidFill>
                  <a:schemeClr val="tx1"/>
                </a:solidFill>
                <a:latin typeface="Arial" panose="020B0604020202020204" pitchFamily="34" charset="0"/>
              </a:defRPr>
            </a:lvl4pPr>
            <a:lvl5pPr marL="1966257" indent="-218473" eaLnBrk="0" hangingPunct="0">
              <a:defRPr sz="3400">
                <a:solidFill>
                  <a:schemeClr val="tx1"/>
                </a:solidFill>
                <a:latin typeface="Arial" panose="020B0604020202020204" pitchFamily="34" charset="0"/>
              </a:defRPr>
            </a:lvl5pPr>
            <a:lvl6pPr marL="2403203" indent="-218473" eaLnBrk="0" fontAlgn="base" hangingPunct="0">
              <a:spcBef>
                <a:spcPct val="0"/>
              </a:spcBef>
              <a:spcAft>
                <a:spcPct val="0"/>
              </a:spcAft>
              <a:defRPr sz="3400">
                <a:solidFill>
                  <a:schemeClr val="tx1"/>
                </a:solidFill>
                <a:latin typeface="Arial" panose="020B0604020202020204" pitchFamily="34" charset="0"/>
              </a:defRPr>
            </a:lvl6pPr>
            <a:lvl7pPr marL="2840149" indent="-218473" eaLnBrk="0" fontAlgn="base" hangingPunct="0">
              <a:spcBef>
                <a:spcPct val="0"/>
              </a:spcBef>
              <a:spcAft>
                <a:spcPct val="0"/>
              </a:spcAft>
              <a:defRPr sz="3400">
                <a:solidFill>
                  <a:schemeClr val="tx1"/>
                </a:solidFill>
                <a:latin typeface="Arial" panose="020B0604020202020204" pitchFamily="34" charset="0"/>
              </a:defRPr>
            </a:lvl7pPr>
            <a:lvl8pPr marL="3277095" indent="-218473" eaLnBrk="0" fontAlgn="base" hangingPunct="0">
              <a:spcBef>
                <a:spcPct val="0"/>
              </a:spcBef>
              <a:spcAft>
                <a:spcPct val="0"/>
              </a:spcAft>
              <a:defRPr sz="3400">
                <a:solidFill>
                  <a:schemeClr val="tx1"/>
                </a:solidFill>
                <a:latin typeface="Arial" panose="020B0604020202020204" pitchFamily="34" charset="0"/>
              </a:defRPr>
            </a:lvl8pPr>
            <a:lvl9pPr marL="3714041" indent="-218473" eaLnBrk="0" fontAlgn="base" hangingPunct="0">
              <a:spcBef>
                <a:spcPct val="0"/>
              </a:spcBef>
              <a:spcAft>
                <a:spcPct val="0"/>
              </a:spcAft>
              <a:defRPr sz="3400">
                <a:solidFill>
                  <a:schemeClr val="tx1"/>
                </a:solidFill>
                <a:latin typeface="Arial" panose="020B0604020202020204" pitchFamily="34" charset="0"/>
              </a:defRPr>
            </a:lvl9pPr>
          </a:lstStyle>
          <a:p>
            <a:pPr eaLnBrk="1" hangingPunct="1"/>
            <a:fld id="{509AF648-1E42-46A3-B002-080233AA583A}" type="slidenum">
              <a:rPr lang="en-US" altLang="en-US" sz="1100"/>
              <a:pPr eaLnBrk="1" hangingPunct="1"/>
              <a:t>5</a:t>
            </a:fld>
            <a:endParaRPr lang="en-US" altLang="en-US" sz="11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049366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3400">
                <a:solidFill>
                  <a:schemeClr val="tx1"/>
                </a:solidFill>
                <a:latin typeface="Arial" panose="020B0604020202020204" pitchFamily="34" charset="0"/>
              </a:defRPr>
            </a:lvl1pPr>
            <a:lvl2pPr marL="710037" indent="-273091" eaLnBrk="0" hangingPunct="0">
              <a:defRPr sz="3400">
                <a:solidFill>
                  <a:schemeClr val="tx1"/>
                </a:solidFill>
                <a:latin typeface="Arial" panose="020B0604020202020204" pitchFamily="34" charset="0"/>
              </a:defRPr>
            </a:lvl2pPr>
            <a:lvl3pPr marL="1092365" indent="-218473" eaLnBrk="0" hangingPunct="0">
              <a:defRPr sz="3400">
                <a:solidFill>
                  <a:schemeClr val="tx1"/>
                </a:solidFill>
                <a:latin typeface="Arial" panose="020B0604020202020204" pitchFamily="34" charset="0"/>
              </a:defRPr>
            </a:lvl3pPr>
            <a:lvl4pPr marL="1529311" indent="-218473" eaLnBrk="0" hangingPunct="0">
              <a:defRPr sz="3400">
                <a:solidFill>
                  <a:schemeClr val="tx1"/>
                </a:solidFill>
                <a:latin typeface="Arial" panose="020B0604020202020204" pitchFamily="34" charset="0"/>
              </a:defRPr>
            </a:lvl4pPr>
            <a:lvl5pPr marL="1966257" indent="-218473" eaLnBrk="0" hangingPunct="0">
              <a:defRPr sz="3400">
                <a:solidFill>
                  <a:schemeClr val="tx1"/>
                </a:solidFill>
                <a:latin typeface="Arial" panose="020B0604020202020204" pitchFamily="34" charset="0"/>
              </a:defRPr>
            </a:lvl5pPr>
            <a:lvl6pPr marL="2403203" indent="-218473" eaLnBrk="0" fontAlgn="base" hangingPunct="0">
              <a:spcBef>
                <a:spcPct val="0"/>
              </a:spcBef>
              <a:spcAft>
                <a:spcPct val="0"/>
              </a:spcAft>
              <a:defRPr sz="3400">
                <a:solidFill>
                  <a:schemeClr val="tx1"/>
                </a:solidFill>
                <a:latin typeface="Arial" panose="020B0604020202020204" pitchFamily="34" charset="0"/>
              </a:defRPr>
            </a:lvl6pPr>
            <a:lvl7pPr marL="2840149" indent="-218473" eaLnBrk="0" fontAlgn="base" hangingPunct="0">
              <a:spcBef>
                <a:spcPct val="0"/>
              </a:spcBef>
              <a:spcAft>
                <a:spcPct val="0"/>
              </a:spcAft>
              <a:defRPr sz="3400">
                <a:solidFill>
                  <a:schemeClr val="tx1"/>
                </a:solidFill>
                <a:latin typeface="Arial" panose="020B0604020202020204" pitchFamily="34" charset="0"/>
              </a:defRPr>
            </a:lvl7pPr>
            <a:lvl8pPr marL="3277095" indent="-218473" eaLnBrk="0" fontAlgn="base" hangingPunct="0">
              <a:spcBef>
                <a:spcPct val="0"/>
              </a:spcBef>
              <a:spcAft>
                <a:spcPct val="0"/>
              </a:spcAft>
              <a:defRPr sz="3400">
                <a:solidFill>
                  <a:schemeClr val="tx1"/>
                </a:solidFill>
                <a:latin typeface="Arial" panose="020B0604020202020204" pitchFamily="34" charset="0"/>
              </a:defRPr>
            </a:lvl8pPr>
            <a:lvl9pPr marL="3714041" indent="-218473" eaLnBrk="0" fontAlgn="base" hangingPunct="0">
              <a:spcBef>
                <a:spcPct val="0"/>
              </a:spcBef>
              <a:spcAft>
                <a:spcPct val="0"/>
              </a:spcAft>
              <a:defRPr sz="3400">
                <a:solidFill>
                  <a:schemeClr val="tx1"/>
                </a:solidFill>
                <a:latin typeface="Arial" panose="020B0604020202020204" pitchFamily="34" charset="0"/>
              </a:defRPr>
            </a:lvl9pPr>
          </a:lstStyle>
          <a:p>
            <a:pPr eaLnBrk="1" hangingPunct="1"/>
            <a:fld id="{CC404684-E9F1-40CD-A8E0-21F7B0DB90DE}" type="slidenum">
              <a:rPr lang="en-US" altLang="en-US" sz="1100"/>
              <a:pPr eaLnBrk="1" hangingPunct="1"/>
              <a:t>6</a:t>
            </a:fld>
            <a:endParaRPr lang="en-US" altLang="en-US" sz="110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35879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39423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8206920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786486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940322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3714764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083644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849911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66185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8213789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04575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823407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519187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183283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948761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231591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Course Introduction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Course Introduction</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48527770"/>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a:t>
            </a:r>
            <a:r>
              <a:rPr lang="en-US"/>
              <a:t>for </a:t>
            </a:r>
            <a:br>
              <a:rPr lang="en-US"/>
            </a:br>
            <a:r>
              <a:rPr lang="en-US"/>
              <a:t>Software </a:t>
            </a:r>
            <a:r>
              <a:rPr lang="en-US" dirty="0"/>
              <a:t>Engineering</a:t>
            </a:r>
            <a:br>
              <a:rPr lang="en-US" dirty="0"/>
            </a:br>
            <a:br>
              <a:rPr lang="en-US" dirty="0"/>
            </a:br>
            <a:endParaRPr lang="en-US" dirty="0"/>
          </a:p>
        </p:txBody>
      </p:sp>
      <p:sp>
        <p:nvSpPr>
          <p:cNvPr id="4" name="Subtitle 3"/>
          <p:cNvSpPr>
            <a:spLocks noGrp="1"/>
          </p:cNvSpPr>
          <p:nvPr>
            <p:ph type="subTitle" idx="1"/>
          </p:nvPr>
        </p:nvSpPr>
        <p:spPr/>
        <p:txBody>
          <a:bodyPr/>
          <a:lstStyle/>
          <a:p>
            <a:r>
              <a:rPr lang="en-US" dirty="0">
                <a:solidFill>
                  <a:srgbClr val="000000"/>
                </a:solidFill>
              </a:rPr>
              <a:t>PSP – Course Introduction</a:t>
            </a:r>
          </a:p>
        </p:txBody>
      </p:sp>
    </p:spTree>
    <p:extLst>
      <p:ext uri="{BB962C8B-B14F-4D97-AF65-F5344CB8AC3E}">
        <p14:creationId xmlns:p14="http://schemas.microsoft.com/office/powerpoint/2010/main" val="1794090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US" altLang="en-US" dirty="0"/>
              <a:t>PSP: The Key Outcomes</a:t>
            </a:r>
          </a:p>
        </p:txBody>
      </p:sp>
      <p:sp>
        <p:nvSpPr>
          <p:cNvPr id="2" name="Content Placeholder 1"/>
          <p:cNvSpPr>
            <a:spLocks noGrp="1"/>
          </p:cNvSpPr>
          <p:nvPr>
            <p:ph idx="1"/>
          </p:nvPr>
        </p:nvSpPr>
        <p:spPr/>
        <p:txBody>
          <a:bodyPr/>
          <a:lstStyle/>
          <a:p>
            <a:r>
              <a:rPr lang="en-US" altLang="en-US" dirty="0"/>
              <a:t>Done better and done on-time</a:t>
            </a:r>
          </a:p>
          <a:p>
            <a:pPr marL="338328" indent="-173736">
              <a:spcBef>
                <a:spcPts val="500"/>
              </a:spcBef>
              <a:buFont typeface="Arial" panose="020B0604020202020204" pitchFamily="34" charset="0"/>
              <a:buChar char="•"/>
            </a:pPr>
            <a:r>
              <a:rPr lang="en-US" altLang="en-US" dirty="0"/>
              <a:t>Fewer defects</a:t>
            </a:r>
          </a:p>
          <a:p>
            <a:pPr marL="338328" indent="-173736">
              <a:spcBef>
                <a:spcPts val="500"/>
              </a:spcBef>
              <a:buFont typeface="Arial" panose="020B0604020202020204" pitchFamily="34" charset="0"/>
              <a:buChar char="•"/>
            </a:pPr>
            <a:r>
              <a:rPr lang="en-US" altLang="en-US" dirty="0"/>
              <a:t>Predictable delivery</a:t>
            </a:r>
          </a:p>
          <a:p>
            <a:pPr marL="571500" indent="-571500">
              <a:buFont typeface="Arial" panose="020B0604020202020204" pitchFamily="34" charset="0"/>
              <a:buChar char="•"/>
            </a:pPr>
            <a:endParaRPr lang="en-US" altLang="en-US" dirty="0"/>
          </a:p>
          <a:p>
            <a:r>
              <a:rPr lang="en-US" altLang="en-US" dirty="0"/>
              <a:t>To do it fast, </a:t>
            </a:r>
          </a:p>
          <a:p>
            <a:pPr marL="338328" indent="-173736">
              <a:spcBef>
                <a:spcPts val="500"/>
              </a:spcBef>
              <a:buFont typeface="Arial" panose="020B0604020202020204" pitchFamily="34" charset="0"/>
              <a:buChar char="•"/>
            </a:pPr>
            <a:r>
              <a:rPr lang="en-US" altLang="en-US" dirty="0"/>
              <a:t>do it right (do it well)</a:t>
            </a:r>
          </a:p>
          <a:p>
            <a:pPr marL="338328" indent="-173736">
              <a:spcBef>
                <a:spcPts val="500"/>
              </a:spcBef>
              <a:buFont typeface="Arial" panose="020B0604020202020204" pitchFamily="34" charset="0"/>
              <a:buChar char="•"/>
            </a:pPr>
            <a:r>
              <a:rPr lang="en-US" altLang="en-US" dirty="0"/>
              <a:t>do it all (don’t skip steps)</a:t>
            </a:r>
          </a:p>
          <a:p>
            <a:pPr marL="338328" indent="-173736">
              <a:spcBef>
                <a:spcPts val="500"/>
              </a:spcBef>
              <a:buFont typeface="Arial" panose="020B0604020202020204" pitchFamily="34" charset="0"/>
              <a:buChar char="•"/>
            </a:pPr>
            <a:r>
              <a:rPr lang="en-US" altLang="en-US" dirty="0"/>
              <a:t>do it once (minimize rework) </a:t>
            </a:r>
          </a:p>
          <a:p>
            <a:endParaRPr lang="en-US" altLang="en-US" sz="3600" dirty="0"/>
          </a:p>
          <a:p>
            <a:endParaRPr lang="en-US" altLang="en-US" sz="3600" dirty="0"/>
          </a:p>
          <a:p>
            <a:endParaRPr lang="en-US" altLang="en-US" sz="3600" dirty="0"/>
          </a:p>
          <a:p>
            <a:endParaRPr lang="en-US" altLang="en-US" sz="3600" b="1" dirty="0"/>
          </a:p>
          <a:p>
            <a:pPr algn="r"/>
            <a:endParaRPr lang="en-US" altLang="en-US" sz="2000" dirty="0"/>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115725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altLang="en-US" dirty="0"/>
              <a:t>PSP: The Three Pillars…</a:t>
            </a:r>
          </a:p>
        </p:txBody>
      </p:sp>
      <p:sp>
        <p:nvSpPr>
          <p:cNvPr id="2" name="Content Placeholder 1"/>
          <p:cNvSpPr>
            <a:spLocks noGrp="1"/>
          </p:cNvSpPr>
          <p:nvPr>
            <p:ph idx="1"/>
          </p:nvPr>
        </p:nvSpPr>
        <p:spPr/>
        <p:txBody>
          <a:bodyPr/>
          <a:lstStyle/>
          <a:p>
            <a:r>
              <a:rPr lang="en-US" altLang="en-US" dirty="0"/>
              <a:t>1) Quality first.</a:t>
            </a:r>
          </a:p>
          <a:p>
            <a:pPr marL="684213" lvl="1" indent="-342900"/>
            <a:r>
              <a:rPr lang="en-US" altLang="en-US" dirty="0"/>
              <a:t>Defects must be low before anything else matters.</a:t>
            </a:r>
          </a:p>
          <a:p>
            <a:pPr marL="684213" lvl="1" indent="-342900"/>
            <a:r>
              <a:rPr lang="en-US" altLang="en-US" dirty="0"/>
              <a:t>The sooner you find a bug, the less time it takes to fix.</a:t>
            </a:r>
          </a:p>
          <a:p>
            <a:pPr marL="684213" lvl="1" indent="-342900"/>
            <a:r>
              <a:rPr lang="en-US" altLang="en-US" dirty="0"/>
              <a:t>The job isn’t done while there are still bugs.</a:t>
            </a:r>
          </a:p>
          <a:p>
            <a:pPr marL="342900" indent="-342900"/>
            <a:r>
              <a:rPr lang="en-US" altLang="en-US" dirty="0"/>
              <a:t>2) Process is what you do, so do it right.</a:t>
            </a:r>
          </a:p>
          <a:p>
            <a:pPr marL="684213" lvl="1" indent="-342900"/>
            <a:r>
              <a:rPr lang="en-US" altLang="en-US" dirty="0"/>
              <a:t>Use sound methods that are known to work.</a:t>
            </a:r>
          </a:p>
          <a:p>
            <a:pPr marL="684213" lvl="1" indent="-342900"/>
            <a:r>
              <a:rPr lang="en-US" altLang="en-US" dirty="0"/>
              <a:t>Use the methods consistently. (</a:t>
            </a:r>
            <a:r>
              <a:rPr lang="en-US" altLang="en-US" i="1" dirty="0"/>
              <a:t>If they don’t work, don’t use them. If you don’t use them, they won’t work.</a:t>
            </a:r>
            <a:r>
              <a:rPr lang="en-US" altLang="en-US" dirty="0"/>
              <a:t>)</a:t>
            </a:r>
          </a:p>
          <a:p>
            <a:r>
              <a:rPr lang="en-US" altLang="en-US" dirty="0"/>
              <a:t>3) Measure to know that it really works.</a:t>
            </a:r>
          </a:p>
          <a:p>
            <a:pPr marL="684213" lvl="1" indent="-342900"/>
            <a:r>
              <a:rPr lang="en-US" altLang="en-US" dirty="0"/>
              <a:t>Track “task” or “direct” time; this is your currency.</a:t>
            </a:r>
          </a:p>
          <a:p>
            <a:pPr marL="684213" lvl="1" indent="-342900"/>
            <a:r>
              <a:rPr lang="en-US" altLang="en-US" dirty="0"/>
              <a:t>Track all the defects (bugs).</a:t>
            </a:r>
          </a:p>
          <a:p>
            <a:pPr marL="684213" lvl="1" indent="-342900"/>
            <a:r>
              <a:rPr lang="en-US" altLang="en-US" dirty="0"/>
              <a:t>Measure the product size.</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059299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US" altLang="en-US" dirty="0"/>
              <a:t>PSP: Tracking “Task” Time</a:t>
            </a:r>
          </a:p>
        </p:txBody>
      </p:sp>
      <p:sp>
        <p:nvSpPr>
          <p:cNvPr id="2" name="Content Placeholder 1"/>
          <p:cNvSpPr>
            <a:spLocks noGrp="1"/>
          </p:cNvSpPr>
          <p:nvPr>
            <p:ph idx="1"/>
          </p:nvPr>
        </p:nvSpPr>
        <p:spPr>
          <a:xfrm>
            <a:off x="381001" y="1229293"/>
            <a:ext cx="8340968" cy="5072116"/>
          </a:xfrm>
        </p:spPr>
        <p:txBody>
          <a:bodyPr/>
          <a:lstStyle/>
          <a:p>
            <a:r>
              <a:rPr lang="en-US" altLang="en-US" sz="2000" dirty="0"/>
              <a:t>Track only time spent directly on actual product tasks.</a:t>
            </a:r>
          </a:p>
          <a:p>
            <a:pPr lvl="1"/>
            <a:r>
              <a:rPr lang="en-US" altLang="en-US" sz="2000" dirty="0"/>
              <a:t>When you are a member of a TSP team, expect only 1−2 hours a day at first.</a:t>
            </a:r>
          </a:p>
          <a:p>
            <a:pPr lvl="1"/>
            <a:r>
              <a:rPr lang="en-US" altLang="en-US" sz="2000" dirty="0"/>
              <a:t>Most people struggle to get 3 hours a day.</a:t>
            </a:r>
          </a:p>
          <a:p>
            <a:pPr lvl="1"/>
            <a:r>
              <a:rPr lang="en-US" altLang="en-US" sz="2000" dirty="0"/>
              <a:t>Members on small TSP teams can get 4 hours a day.</a:t>
            </a:r>
          </a:p>
          <a:p>
            <a:r>
              <a:rPr lang="en-US" altLang="en-US" sz="2000" dirty="0"/>
              <a:t>Don’t include</a:t>
            </a:r>
          </a:p>
          <a:p>
            <a:pPr lvl="1"/>
            <a:r>
              <a:rPr lang="en-US" altLang="en-US" sz="2000" dirty="0"/>
              <a:t>phone calls</a:t>
            </a:r>
          </a:p>
          <a:p>
            <a:pPr lvl="1"/>
            <a:r>
              <a:rPr lang="en-US" altLang="en-US" sz="2000" dirty="0"/>
              <a:t>meetings</a:t>
            </a:r>
          </a:p>
          <a:p>
            <a:pPr lvl="1"/>
            <a:r>
              <a:rPr lang="en-US" altLang="en-US" sz="2000" dirty="0"/>
              <a:t>bathroom breaks</a:t>
            </a:r>
          </a:p>
          <a:p>
            <a:pPr lvl="1"/>
            <a:r>
              <a:rPr lang="en-US" altLang="en-US" sz="2000" dirty="0"/>
              <a:t>snack breaks</a:t>
            </a:r>
          </a:p>
          <a:p>
            <a:pPr lvl="1"/>
            <a:r>
              <a:rPr lang="en-US" altLang="en-US" sz="2000" dirty="0"/>
              <a:t>email checking/writing/responding</a:t>
            </a:r>
          </a:p>
          <a:p>
            <a:pPr lvl="1"/>
            <a:r>
              <a:rPr lang="en-US" altLang="en-US" sz="2000" dirty="0"/>
              <a:t>time spent on any non-project activity</a:t>
            </a:r>
          </a:p>
          <a:p>
            <a:pPr marL="0" lvl="1" indent="0">
              <a:buNone/>
            </a:pPr>
            <a:r>
              <a:rPr lang="en-US" altLang="en-US" sz="2000" dirty="0"/>
              <a:t>These are things you have to do, but they don’t show up in the product.</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581833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normAutofit/>
          </a:bodyPr>
          <a:lstStyle/>
          <a:p>
            <a:pPr eaLnBrk="1" hangingPunct="1"/>
            <a:r>
              <a:rPr lang="en-US" altLang="en-US" dirty="0"/>
              <a:t>PSP: The Sooner You Find a Bug. . .</a:t>
            </a:r>
          </a:p>
        </p:txBody>
      </p:sp>
      <p:sp>
        <p:nvSpPr>
          <p:cNvPr id="2" name="Content Placeholder 1"/>
          <p:cNvSpPr>
            <a:spLocks noGrp="1"/>
          </p:cNvSpPr>
          <p:nvPr>
            <p:ph idx="1"/>
          </p:nvPr>
        </p:nvSpPr>
        <p:spPr/>
        <p:txBody>
          <a:bodyPr/>
          <a:lstStyle/>
          <a:p>
            <a:r>
              <a:rPr lang="en-US" altLang="en-US" dirty="0"/>
              <a:t>You will have more time to fix the really difficult bugs.</a:t>
            </a:r>
          </a:p>
          <a:p>
            <a:r>
              <a:rPr lang="en-US" altLang="en-US" dirty="0"/>
              <a:t>Build quality in. Test is hard and expensive; don’t waste it.  </a:t>
            </a:r>
          </a:p>
          <a:p>
            <a:r>
              <a:rPr lang="en-US" altLang="en-US" dirty="0"/>
              <a:t>Quality is free. You will be done sooner if your work is of higher quality.</a:t>
            </a:r>
          </a:p>
          <a:p>
            <a:endParaRPr lang="en-US" altLang="en-US" dirty="0"/>
          </a:p>
          <a:p>
            <a:pPr lvl="1">
              <a:buFont typeface="Wingdings" panose="05000000000000000000" pitchFamily="2" charset="2"/>
              <a:buChar char="Ø"/>
            </a:pPr>
            <a:r>
              <a:rPr lang="en-US" altLang="en-US" dirty="0"/>
              <a:t> Fewer bugs == Higher quality</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238456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altLang="en-US" dirty="0"/>
              <a:t>PSP: Tracking Defects</a:t>
            </a:r>
          </a:p>
        </p:txBody>
      </p:sp>
      <p:sp>
        <p:nvSpPr>
          <p:cNvPr id="2" name="Content Placeholder 1"/>
          <p:cNvSpPr>
            <a:spLocks noGrp="1"/>
          </p:cNvSpPr>
          <p:nvPr>
            <p:ph idx="1"/>
          </p:nvPr>
        </p:nvSpPr>
        <p:spPr/>
        <p:txBody>
          <a:bodyPr/>
          <a:lstStyle/>
          <a:p>
            <a:pPr>
              <a:lnSpc>
                <a:spcPct val="90000"/>
              </a:lnSpc>
            </a:pPr>
            <a:r>
              <a:rPr lang="en-US" altLang="en-US" dirty="0"/>
              <a:t>Log every single bug (defect) encountered:</a:t>
            </a:r>
          </a:p>
          <a:p>
            <a:pPr lvl="1">
              <a:lnSpc>
                <a:spcPct val="90000"/>
              </a:lnSpc>
            </a:pPr>
            <a:r>
              <a:rPr lang="en-US" altLang="en-US" dirty="0"/>
              <a:t>type</a:t>
            </a:r>
          </a:p>
          <a:p>
            <a:pPr lvl="2">
              <a:lnSpc>
                <a:spcPct val="90000"/>
              </a:lnSpc>
            </a:pPr>
            <a:r>
              <a:rPr lang="en-US" altLang="en-US" sz="2200" dirty="0"/>
              <a:t>syntax, logic, etc.</a:t>
            </a:r>
          </a:p>
          <a:p>
            <a:pPr lvl="1">
              <a:lnSpc>
                <a:spcPct val="90000"/>
              </a:lnSpc>
            </a:pPr>
            <a:r>
              <a:rPr lang="en-US" altLang="en-US" dirty="0"/>
              <a:t>how long it took to find and fix</a:t>
            </a:r>
          </a:p>
          <a:p>
            <a:pPr lvl="1">
              <a:lnSpc>
                <a:spcPct val="90000"/>
              </a:lnSpc>
            </a:pPr>
            <a:r>
              <a:rPr lang="en-US" altLang="en-US" dirty="0"/>
              <a:t>source description</a:t>
            </a:r>
          </a:p>
          <a:p>
            <a:pPr lvl="2">
              <a:lnSpc>
                <a:spcPct val="90000"/>
              </a:lnSpc>
            </a:pPr>
            <a:r>
              <a:rPr lang="en-US" altLang="en-US" sz="2200" dirty="0"/>
              <a:t>What had to be changed? Why was it wrong?</a:t>
            </a:r>
          </a:p>
          <a:p>
            <a:pPr>
              <a:lnSpc>
                <a:spcPct val="90000"/>
              </a:lnSpc>
              <a:spcBef>
                <a:spcPts val="2000"/>
              </a:spcBef>
            </a:pPr>
            <a:r>
              <a:rPr lang="en-US" altLang="en-US" dirty="0"/>
              <a:t>By keeping track of bugs, you will know what to look for in the future.</a:t>
            </a:r>
          </a:p>
          <a:p>
            <a:pPr>
              <a:lnSpc>
                <a:spcPct val="90000"/>
              </a:lnSpc>
              <a:spcBef>
                <a:spcPts val="2000"/>
              </a:spcBef>
            </a:pPr>
            <a:r>
              <a:rPr lang="en-US" altLang="en-US" dirty="0"/>
              <a:t>This is not punishment.</a:t>
            </a:r>
          </a:p>
          <a:p>
            <a:pPr lvl="1">
              <a:lnSpc>
                <a:spcPct val="90000"/>
              </a:lnSpc>
            </a:pPr>
            <a:r>
              <a:rPr lang="en-US" altLang="en-US" dirty="0"/>
              <a:t>Every programmer creates bugs (it’s expected).</a:t>
            </a:r>
          </a:p>
          <a:p>
            <a:pPr lvl="1">
              <a:lnSpc>
                <a:spcPct val="90000"/>
              </a:lnSpc>
            </a:pPr>
            <a:r>
              <a:rPr lang="en-US" altLang="en-US" dirty="0"/>
              <a:t>But you are paid to deliver working code, not bugs.</a:t>
            </a:r>
          </a:p>
          <a:p>
            <a:pPr lvl="1">
              <a:lnSpc>
                <a:spcPct val="90000"/>
              </a:lnSpc>
            </a:pPr>
            <a:r>
              <a:rPr lang="en-US" altLang="en-US" dirty="0"/>
              <a:t>The important part is improvement.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271462284"/>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484</TotalTime>
  <Words>683</Words>
  <Application>Microsoft Office PowerPoint</Application>
  <PresentationFormat>On-screen Show (4:3)</PresentationFormat>
  <Paragraphs>70</Paragraphs>
  <Slides>7</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Wingdings</vt:lpstr>
      <vt:lpstr>SEI_Template</vt:lpstr>
      <vt:lpstr>1_SEI_template</vt:lpstr>
      <vt:lpstr>A Discipline for  Software Engineering  </vt:lpstr>
      <vt:lpstr>Document Markings</vt:lpstr>
      <vt:lpstr>PSP: The Key Outcomes</vt:lpstr>
      <vt:lpstr>PSP: The Three Pillars…</vt:lpstr>
      <vt:lpstr>PSP: Tracking “Task” Time</vt:lpstr>
      <vt:lpstr>PSP: The Sooner You Find a Bug. . .</vt:lpstr>
      <vt:lpstr>PSP: Tracking Defects</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24</cp:revision>
  <cp:lastPrinted>2019-01-18T19:07:04Z</cp:lastPrinted>
  <dcterms:created xsi:type="dcterms:W3CDTF">2018-11-07T20:50:28Z</dcterms:created>
  <dcterms:modified xsi:type="dcterms:W3CDTF">2020-04-22T20:19:13Z</dcterms:modified>
</cp:coreProperties>
</file>